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3" r:id="rId5"/>
    <p:sldId id="295" r:id="rId6"/>
    <p:sldId id="296" r:id="rId7"/>
    <p:sldId id="297" r:id="rId8"/>
    <p:sldId id="257" r:id="rId9"/>
    <p:sldId id="258" r:id="rId10"/>
    <p:sldId id="271" r:id="rId11"/>
    <p:sldId id="259" r:id="rId12"/>
    <p:sldId id="260" r:id="rId13"/>
    <p:sldId id="261" r:id="rId14"/>
    <p:sldId id="262" r:id="rId15"/>
    <p:sldId id="268" r:id="rId16"/>
    <p:sldId id="269" r:id="rId17"/>
    <p:sldId id="270" r:id="rId18"/>
    <p:sldId id="292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83D"/>
    <a:srgbClr val="549E39"/>
    <a:srgbClr val="292625"/>
    <a:srgbClr val="A5300F"/>
    <a:srgbClr val="282626"/>
    <a:srgbClr val="5A4842"/>
    <a:srgbClr val="94B6D2"/>
    <a:srgbClr val="5C4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85794" autoAdjust="0"/>
  </p:normalViewPr>
  <p:slideViewPr>
    <p:cSldViewPr snapToGrid="0">
      <p:cViewPr varScale="1">
        <p:scale>
          <a:sx n="60" d="100"/>
          <a:sy n="60" d="100"/>
        </p:scale>
        <p:origin x="102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82BF8-449E-4A9A-9661-6DCD7AF847E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96C3DC6-162A-4C88-ACC6-90F99DBCF6B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Dengan Mask:</a:t>
          </a:r>
          <a:br>
            <a:rPr lang="en-US"/>
          </a:br>
          <a:r>
            <a:rPr lang="en-US"/>
            <a:t>Konvolusi</a:t>
          </a:r>
        </a:p>
      </dgm:t>
    </dgm:pt>
    <dgm:pt modelId="{94F00212-500C-4218-A259-6B76A4E15ED5}" type="parTrans" cxnId="{F1089C6E-1384-4928-90C5-5C1DF622AB5D}">
      <dgm:prSet/>
      <dgm:spPr/>
      <dgm:t>
        <a:bodyPr/>
        <a:lstStyle/>
        <a:p>
          <a:endParaRPr lang="en-US"/>
        </a:p>
      </dgm:t>
    </dgm:pt>
    <dgm:pt modelId="{39D47039-23B7-47DC-9873-070DA69FD732}" type="sibTrans" cxnId="{F1089C6E-1384-4928-90C5-5C1DF622AB5D}">
      <dgm:prSet/>
      <dgm:spPr/>
      <dgm:t>
        <a:bodyPr/>
        <a:lstStyle/>
        <a:p>
          <a:endParaRPr lang="en-US"/>
        </a:p>
      </dgm:t>
    </dgm:pt>
    <dgm:pt modelId="{C8AF54A5-97A6-4A3E-B912-ADA4A4D28B5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Tanpa Mask:</a:t>
          </a:r>
          <a:br>
            <a:rPr lang="en-US"/>
          </a:br>
          <a:r>
            <a:rPr lang="en-US"/>
            <a:t>Median Filtering, Maximum/Minimum Filtering</a:t>
          </a:r>
        </a:p>
      </dgm:t>
    </dgm:pt>
    <dgm:pt modelId="{9BEAAB1E-5C9B-4106-9ECB-1700F312E4E8}" type="parTrans" cxnId="{2E6ADD67-5E91-4598-A420-957B7325EAE8}">
      <dgm:prSet/>
      <dgm:spPr/>
      <dgm:t>
        <a:bodyPr/>
        <a:lstStyle/>
        <a:p>
          <a:endParaRPr lang="en-US"/>
        </a:p>
      </dgm:t>
    </dgm:pt>
    <dgm:pt modelId="{9C4AF842-A447-4E4D-8A5D-F4016CA57345}" type="sibTrans" cxnId="{2E6ADD67-5E91-4598-A420-957B7325EAE8}">
      <dgm:prSet/>
      <dgm:spPr/>
      <dgm:t>
        <a:bodyPr/>
        <a:lstStyle/>
        <a:p>
          <a:endParaRPr lang="en-US"/>
        </a:p>
      </dgm:t>
    </dgm:pt>
    <dgm:pt modelId="{80967E51-2682-494A-8321-2ECCB5192E4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Filter Morfologis:</a:t>
          </a:r>
          <a:br>
            <a:rPr lang="en-US"/>
          </a:br>
          <a:r>
            <a:rPr lang="en-US"/>
            <a:t>Dilasi dan Erosi (structure element)</a:t>
          </a:r>
        </a:p>
      </dgm:t>
    </dgm:pt>
    <dgm:pt modelId="{E657826A-5560-4D61-9BC9-FC66EBFCC84A}" type="parTrans" cxnId="{CD3CB78A-3FE0-482A-A0D8-FE55BB7F5476}">
      <dgm:prSet/>
      <dgm:spPr/>
      <dgm:t>
        <a:bodyPr/>
        <a:lstStyle/>
        <a:p>
          <a:endParaRPr lang="en-US"/>
        </a:p>
      </dgm:t>
    </dgm:pt>
    <dgm:pt modelId="{1532D549-AF70-4AAE-ABF7-F1EDC931E784}" type="sibTrans" cxnId="{CD3CB78A-3FE0-482A-A0D8-FE55BB7F5476}">
      <dgm:prSet/>
      <dgm:spPr/>
      <dgm:t>
        <a:bodyPr/>
        <a:lstStyle/>
        <a:p>
          <a:endParaRPr lang="en-US"/>
        </a:p>
      </dgm:t>
    </dgm:pt>
    <dgm:pt modelId="{4D7B338B-AE73-44C7-9008-AE28F7C96607}" type="pres">
      <dgm:prSet presAssocID="{95882BF8-449E-4A9A-9661-6DCD7AF847E7}" presName="root" presStyleCnt="0">
        <dgm:presLayoutVars>
          <dgm:dir/>
          <dgm:resizeHandles val="exact"/>
        </dgm:presLayoutVars>
      </dgm:prSet>
      <dgm:spPr/>
    </dgm:pt>
    <dgm:pt modelId="{2612C58B-56C6-4A78-A270-E3417F961DFE}" type="pres">
      <dgm:prSet presAssocID="{796C3DC6-162A-4C88-ACC6-90F99DBCF6B9}" presName="compNode" presStyleCnt="0"/>
      <dgm:spPr/>
    </dgm:pt>
    <dgm:pt modelId="{FB693286-CB82-4E1D-BE4E-CD244A54AD58}" type="pres">
      <dgm:prSet presAssocID="{796C3DC6-162A-4C88-ACC6-90F99DBCF6B9}" presName="iconBgRect" presStyleLbl="bgShp" presStyleIdx="0" presStyleCnt="3"/>
      <dgm:spPr/>
    </dgm:pt>
    <dgm:pt modelId="{ED5BF1E2-2D6E-4534-9D4A-3300F632116E}" type="pres">
      <dgm:prSet presAssocID="{796C3DC6-162A-4C88-ACC6-90F99DBCF6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FAD623D9-55C5-4C8C-8625-D6AAC1648DF4}" type="pres">
      <dgm:prSet presAssocID="{796C3DC6-162A-4C88-ACC6-90F99DBCF6B9}" presName="spaceRect" presStyleCnt="0"/>
      <dgm:spPr/>
    </dgm:pt>
    <dgm:pt modelId="{74019886-C066-484F-96B0-DF5B49983B77}" type="pres">
      <dgm:prSet presAssocID="{796C3DC6-162A-4C88-ACC6-90F99DBCF6B9}" presName="textRect" presStyleLbl="revTx" presStyleIdx="0" presStyleCnt="3">
        <dgm:presLayoutVars>
          <dgm:chMax val="1"/>
          <dgm:chPref val="1"/>
        </dgm:presLayoutVars>
      </dgm:prSet>
      <dgm:spPr/>
    </dgm:pt>
    <dgm:pt modelId="{B17FA5F3-AF71-4D4E-B36C-80857E45A066}" type="pres">
      <dgm:prSet presAssocID="{39D47039-23B7-47DC-9873-070DA69FD732}" presName="sibTrans" presStyleCnt="0"/>
      <dgm:spPr/>
    </dgm:pt>
    <dgm:pt modelId="{FB065BB0-237B-4512-9F0E-E5F577E1FB2D}" type="pres">
      <dgm:prSet presAssocID="{C8AF54A5-97A6-4A3E-B912-ADA4A4D28B58}" presName="compNode" presStyleCnt="0"/>
      <dgm:spPr/>
    </dgm:pt>
    <dgm:pt modelId="{42AD7E1E-0D08-466A-BD11-77B8C4A57B8C}" type="pres">
      <dgm:prSet presAssocID="{C8AF54A5-97A6-4A3E-B912-ADA4A4D28B58}" presName="iconBgRect" presStyleLbl="bgShp" presStyleIdx="1" presStyleCnt="3"/>
      <dgm:spPr/>
    </dgm:pt>
    <dgm:pt modelId="{0EF99B9A-B21A-4DFA-B959-260737EEEA68}" type="pres">
      <dgm:prSet presAssocID="{C8AF54A5-97A6-4A3E-B912-ADA4A4D28B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1F8D51A-A879-4D33-A87E-652B9C6D90B9}" type="pres">
      <dgm:prSet presAssocID="{C8AF54A5-97A6-4A3E-B912-ADA4A4D28B58}" presName="spaceRect" presStyleCnt="0"/>
      <dgm:spPr/>
    </dgm:pt>
    <dgm:pt modelId="{F6A0D8D0-F848-4829-9E1A-DFE385DA2723}" type="pres">
      <dgm:prSet presAssocID="{C8AF54A5-97A6-4A3E-B912-ADA4A4D28B58}" presName="textRect" presStyleLbl="revTx" presStyleIdx="1" presStyleCnt="3">
        <dgm:presLayoutVars>
          <dgm:chMax val="1"/>
          <dgm:chPref val="1"/>
        </dgm:presLayoutVars>
      </dgm:prSet>
      <dgm:spPr/>
    </dgm:pt>
    <dgm:pt modelId="{3F892269-E17B-4D7C-B561-6269C1D74F29}" type="pres">
      <dgm:prSet presAssocID="{9C4AF842-A447-4E4D-8A5D-F4016CA57345}" presName="sibTrans" presStyleCnt="0"/>
      <dgm:spPr/>
    </dgm:pt>
    <dgm:pt modelId="{1E096C1C-6380-4F72-9985-B7CAD3077EAB}" type="pres">
      <dgm:prSet presAssocID="{80967E51-2682-494A-8321-2ECCB5192E4A}" presName="compNode" presStyleCnt="0"/>
      <dgm:spPr/>
    </dgm:pt>
    <dgm:pt modelId="{CAA4B1A2-AD28-427A-B34D-970AA312FE40}" type="pres">
      <dgm:prSet presAssocID="{80967E51-2682-494A-8321-2ECCB5192E4A}" presName="iconBgRect" presStyleLbl="bgShp" presStyleIdx="2" presStyleCnt="3"/>
      <dgm:spPr/>
    </dgm:pt>
    <dgm:pt modelId="{99DF7253-F76E-495C-AAB1-E26E40F7D72E}" type="pres">
      <dgm:prSet presAssocID="{80967E51-2682-494A-8321-2ECCB5192E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87AF4BE-C53C-401E-8BF1-C2546B27263B}" type="pres">
      <dgm:prSet presAssocID="{80967E51-2682-494A-8321-2ECCB5192E4A}" presName="spaceRect" presStyleCnt="0"/>
      <dgm:spPr/>
    </dgm:pt>
    <dgm:pt modelId="{4591479D-F1D8-45F1-925C-B416BD3A0391}" type="pres">
      <dgm:prSet presAssocID="{80967E51-2682-494A-8321-2ECCB5192E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6ADD67-5E91-4598-A420-957B7325EAE8}" srcId="{95882BF8-449E-4A9A-9661-6DCD7AF847E7}" destId="{C8AF54A5-97A6-4A3E-B912-ADA4A4D28B58}" srcOrd="1" destOrd="0" parTransId="{9BEAAB1E-5C9B-4106-9ECB-1700F312E4E8}" sibTransId="{9C4AF842-A447-4E4D-8A5D-F4016CA57345}"/>
    <dgm:cxn modelId="{F1089C6E-1384-4928-90C5-5C1DF622AB5D}" srcId="{95882BF8-449E-4A9A-9661-6DCD7AF847E7}" destId="{796C3DC6-162A-4C88-ACC6-90F99DBCF6B9}" srcOrd="0" destOrd="0" parTransId="{94F00212-500C-4218-A259-6B76A4E15ED5}" sibTransId="{39D47039-23B7-47DC-9873-070DA69FD732}"/>
    <dgm:cxn modelId="{E248B481-E7D2-4323-9066-A1621DDDDA0D}" type="presOf" srcId="{95882BF8-449E-4A9A-9661-6DCD7AF847E7}" destId="{4D7B338B-AE73-44C7-9008-AE28F7C96607}" srcOrd="0" destOrd="0" presId="urn:microsoft.com/office/officeart/2018/5/layout/IconCircleLabelList"/>
    <dgm:cxn modelId="{36F30287-8056-4DB0-9166-933AB319E3E9}" type="presOf" srcId="{80967E51-2682-494A-8321-2ECCB5192E4A}" destId="{4591479D-F1D8-45F1-925C-B416BD3A0391}" srcOrd="0" destOrd="0" presId="urn:microsoft.com/office/officeart/2018/5/layout/IconCircleLabelList"/>
    <dgm:cxn modelId="{DF014B8A-C8B5-4548-A586-9103DAB3C24D}" type="presOf" srcId="{796C3DC6-162A-4C88-ACC6-90F99DBCF6B9}" destId="{74019886-C066-484F-96B0-DF5B49983B77}" srcOrd="0" destOrd="0" presId="urn:microsoft.com/office/officeart/2018/5/layout/IconCircleLabelList"/>
    <dgm:cxn modelId="{CD3CB78A-3FE0-482A-A0D8-FE55BB7F5476}" srcId="{95882BF8-449E-4A9A-9661-6DCD7AF847E7}" destId="{80967E51-2682-494A-8321-2ECCB5192E4A}" srcOrd="2" destOrd="0" parTransId="{E657826A-5560-4D61-9BC9-FC66EBFCC84A}" sibTransId="{1532D549-AF70-4AAE-ABF7-F1EDC931E784}"/>
    <dgm:cxn modelId="{CC379BF3-6188-4728-A4A6-CD6F73501C9F}" type="presOf" srcId="{C8AF54A5-97A6-4A3E-B912-ADA4A4D28B58}" destId="{F6A0D8D0-F848-4829-9E1A-DFE385DA2723}" srcOrd="0" destOrd="0" presId="urn:microsoft.com/office/officeart/2018/5/layout/IconCircleLabelList"/>
    <dgm:cxn modelId="{EF7AF95E-C35A-4F76-AB2C-F30E67A4B373}" type="presParOf" srcId="{4D7B338B-AE73-44C7-9008-AE28F7C96607}" destId="{2612C58B-56C6-4A78-A270-E3417F961DFE}" srcOrd="0" destOrd="0" presId="urn:microsoft.com/office/officeart/2018/5/layout/IconCircleLabelList"/>
    <dgm:cxn modelId="{21BD9AF4-2F75-43AF-B310-289E0E0F9BD1}" type="presParOf" srcId="{2612C58B-56C6-4A78-A270-E3417F961DFE}" destId="{FB693286-CB82-4E1D-BE4E-CD244A54AD58}" srcOrd="0" destOrd="0" presId="urn:microsoft.com/office/officeart/2018/5/layout/IconCircleLabelList"/>
    <dgm:cxn modelId="{36545A04-5444-4CB0-B930-1B0FA1864E84}" type="presParOf" srcId="{2612C58B-56C6-4A78-A270-E3417F961DFE}" destId="{ED5BF1E2-2D6E-4534-9D4A-3300F632116E}" srcOrd="1" destOrd="0" presId="urn:microsoft.com/office/officeart/2018/5/layout/IconCircleLabelList"/>
    <dgm:cxn modelId="{2A5B9F7F-6BBA-47EB-A56A-1A02DC15B05E}" type="presParOf" srcId="{2612C58B-56C6-4A78-A270-E3417F961DFE}" destId="{FAD623D9-55C5-4C8C-8625-D6AAC1648DF4}" srcOrd="2" destOrd="0" presId="urn:microsoft.com/office/officeart/2018/5/layout/IconCircleLabelList"/>
    <dgm:cxn modelId="{BEACA6D4-4BD9-4209-B711-6C4DB9057B7E}" type="presParOf" srcId="{2612C58B-56C6-4A78-A270-E3417F961DFE}" destId="{74019886-C066-484F-96B0-DF5B49983B77}" srcOrd="3" destOrd="0" presId="urn:microsoft.com/office/officeart/2018/5/layout/IconCircleLabelList"/>
    <dgm:cxn modelId="{DE9AC826-C710-43EF-AB7B-FA18FF005C9C}" type="presParOf" srcId="{4D7B338B-AE73-44C7-9008-AE28F7C96607}" destId="{B17FA5F3-AF71-4D4E-B36C-80857E45A066}" srcOrd="1" destOrd="0" presId="urn:microsoft.com/office/officeart/2018/5/layout/IconCircleLabelList"/>
    <dgm:cxn modelId="{F5DB178C-4F14-4CCA-9F63-F30FD79F3A98}" type="presParOf" srcId="{4D7B338B-AE73-44C7-9008-AE28F7C96607}" destId="{FB065BB0-237B-4512-9F0E-E5F577E1FB2D}" srcOrd="2" destOrd="0" presId="urn:microsoft.com/office/officeart/2018/5/layout/IconCircleLabelList"/>
    <dgm:cxn modelId="{E7262573-0445-4136-B999-16835E34E0B5}" type="presParOf" srcId="{FB065BB0-237B-4512-9F0E-E5F577E1FB2D}" destId="{42AD7E1E-0D08-466A-BD11-77B8C4A57B8C}" srcOrd="0" destOrd="0" presId="urn:microsoft.com/office/officeart/2018/5/layout/IconCircleLabelList"/>
    <dgm:cxn modelId="{6574CA05-79C4-4D71-B6A5-BD724D84D9BF}" type="presParOf" srcId="{FB065BB0-237B-4512-9F0E-E5F577E1FB2D}" destId="{0EF99B9A-B21A-4DFA-B959-260737EEEA68}" srcOrd="1" destOrd="0" presId="urn:microsoft.com/office/officeart/2018/5/layout/IconCircleLabelList"/>
    <dgm:cxn modelId="{381BB5F7-B083-44B1-9856-41B7CECA77CE}" type="presParOf" srcId="{FB065BB0-237B-4512-9F0E-E5F577E1FB2D}" destId="{11F8D51A-A879-4D33-A87E-652B9C6D90B9}" srcOrd="2" destOrd="0" presId="urn:microsoft.com/office/officeart/2018/5/layout/IconCircleLabelList"/>
    <dgm:cxn modelId="{7E6F57E9-458C-4AE5-AC5A-8F727DAB8CD0}" type="presParOf" srcId="{FB065BB0-237B-4512-9F0E-E5F577E1FB2D}" destId="{F6A0D8D0-F848-4829-9E1A-DFE385DA2723}" srcOrd="3" destOrd="0" presId="urn:microsoft.com/office/officeart/2018/5/layout/IconCircleLabelList"/>
    <dgm:cxn modelId="{27856DD3-F2D4-47AC-83E5-7005540930E2}" type="presParOf" srcId="{4D7B338B-AE73-44C7-9008-AE28F7C96607}" destId="{3F892269-E17B-4D7C-B561-6269C1D74F29}" srcOrd="3" destOrd="0" presId="urn:microsoft.com/office/officeart/2018/5/layout/IconCircleLabelList"/>
    <dgm:cxn modelId="{CEA602B7-6DD6-427F-9CCD-34ECB8FACEA3}" type="presParOf" srcId="{4D7B338B-AE73-44C7-9008-AE28F7C96607}" destId="{1E096C1C-6380-4F72-9985-B7CAD3077EAB}" srcOrd="4" destOrd="0" presId="urn:microsoft.com/office/officeart/2018/5/layout/IconCircleLabelList"/>
    <dgm:cxn modelId="{950E7717-8CDD-4064-84F1-0481D3F8742C}" type="presParOf" srcId="{1E096C1C-6380-4F72-9985-B7CAD3077EAB}" destId="{CAA4B1A2-AD28-427A-B34D-970AA312FE40}" srcOrd="0" destOrd="0" presId="urn:microsoft.com/office/officeart/2018/5/layout/IconCircleLabelList"/>
    <dgm:cxn modelId="{426D4F10-E858-449E-BE89-7A92D65DA079}" type="presParOf" srcId="{1E096C1C-6380-4F72-9985-B7CAD3077EAB}" destId="{99DF7253-F76E-495C-AAB1-E26E40F7D72E}" srcOrd="1" destOrd="0" presId="urn:microsoft.com/office/officeart/2018/5/layout/IconCircleLabelList"/>
    <dgm:cxn modelId="{A69B720A-E8C3-4470-94AA-D05D77435A99}" type="presParOf" srcId="{1E096C1C-6380-4F72-9985-B7CAD3077EAB}" destId="{987AF4BE-C53C-401E-8BF1-C2546B27263B}" srcOrd="2" destOrd="0" presId="urn:microsoft.com/office/officeart/2018/5/layout/IconCircleLabelList"/>
    <dgm:cxn modelId="{EFD72817-D090-4B02-9CB6-74EA1313BBFB}" type="presParOf" srcId="{1E096C1C-6380-4F72-9985-B7CAD3077EAB}" destId="{4591479D-F1D8-45F1-925C-B416BD3A03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93286-CB82-4E1D-BE4E-CD244A54AD58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BF1E2-2D6E-4534-9D4A-3300F632116E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19886-C066-484F-96B0-DF5B49983B77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Dengan Mask:</a:t>
          </a:r>
          <a:br>
            <a:rPr lang="en-US" sz="1500" kern="1200"/>
          </a:br>
          <a:r>
            <a:rPr lang="en-US" sz="1500" kern="1200"/>
            <a:t>Konvolusi</a:t>
          </a:r>
        </a:p>
      </dsp:txBody>
      <dsp:txXfrm>
        <a:off x="75768" y="3053169"/>
        <a:ext cx="3093750" cy="720000"/>
      </dsp:txXfrm>
    </dsp:sp>
    <dsp:sp modelId="{42AD7E1E-0D08-466A-BD11-77B8C4A57B8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99B9A-B21A-4DFA-B959-260737EEEA68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0D8D0-F848-4829-9E1A-DFE385DA272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Tanpa Mask:</a:t>
          </a:r>
          <a:br>
            <a:rPr lang="en-US" sz="1500" kern="1200"/>
          </a:br>
          <a:r>
            <a:rPr lang="en-US" sz="1500" kern="1200"/>
            <a:t>Median Filtering, Maximum/Minimum Filtering</a:t>
          </a:r>
        </a:p>
      </dsp:txBody>
      <dsp:txXfrm>
        <a:off x="3710925" y="3053169"/>
        <a:ext cx="3093750" cy="720000"/>
      </dsp:txXfrm>
    </dsp:sp>
    <dsp:sp modelId="{CAA4B1A2-AD28-427A-B34D-970AA312FE40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F7253-F76E-495C-AAB1-E26E40F7D72E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1479D-F1D8-45F1-925C-B416BD3A0391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Filter Morfologis:</a:t>
          </a:r>
          <a:br>
            <a:rPr lang="en-US" sz="1500" kern="1200"/>
          </a:br>
          <a:r>
            <a:rPr lang="en-US" sz="1500" kern="1200"/>
            <a:t>Dilasi dan Erosi (structure element)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2019/03/25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2019/03/25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06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9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wearing a mask&#10;&#10;Description automatically generated">
            <a:extLst>
              <a:ext uri="{FF2B5EF4-FFF2-40B4-BE49-F238E27FC236}">
                <a16:creationId xmlns:a16="http://schemas.microsoft.com/office/drawing/2014/main" id="{E7104A70-AFF5-40D5-8B48-8D23B02F99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600" r="226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 KeLIMA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rgbClr val="34483D"/>
              </a:gs>
              <a:gs pos="100000">
                <a:srgbClr val="549E39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FAE1B-1697-4ADA-AEEE-4A2F0560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5" y="2539625"/>
            <a:ext cx="1796717" cy="17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Area:</a:t>
            </a:r>
            <a:b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Kode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Averaging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9616" y="1417640"/>
            <a:ext cx="9552384" cy="54403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733" dirty="0"/>
          </a:p>
        </p:txBody>
      </p:sp>
      <p:sp>
        <p:nvSpPr>
          <p:cNvPr id="5" name="Rectangle 4"/>
          <p:cNvSpPr/>
          <p:nvPr/>
        </p:nvSpPr>
        <p:spPr>
          <a:xfrm>
            <a:off x="581192" y="1829496"/>
            <a:ext cx="955238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 = 0; y &lt;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++y){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for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x = 0; x &lt;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nWidth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++x){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//Channel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warna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marL="764098" indent="-764098"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[8]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 + stride]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 + stride]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[8 + stride]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 + stride2]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 + stride2]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[8 + stride2]) / 9;</a:t>
            </a:r>
          </a:p>
          <a:p>
            <a:pPr marL="764098" indent="-764098"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0)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764098" indent="-764098"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255)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255;</a:t>
            </a:r>
          </a:p>
          <a:p>
            <a:pPr marL="764098" indent="-764098"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p[5 + stride] = (byte)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764098" indent="-764098"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Ulangi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perintah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untuk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2 channel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warna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lainnya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dengan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mengubah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indeksnya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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615935" algn="l"/>
                <a:tab pos="1145089" algn="l"/>
              </a:tabLs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p += 3;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+= 3;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 +=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nOffset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nOffset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b.UnlockBits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bSrc.UnlockBits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615935" algn="l"/>
                <a:tab pos="1145089" algn="l"/>
              </a:tabLst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bmpimg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(Bitmap)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b.Clone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3041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Area:</a:t>
            </a:r>
            <a:b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Morphological Filtering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9616" y="1417640"/>
            <a:ext cx="9552384" cy="54403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733" dirty="0"/>
          </a:p>
        </p:txBody>
      </p:sp>
      <p:sp>
        <p:nvSpPr>
          <p:cNvPr id="5" name="Rectangle 4"/>
          <p:cNvSpPr/>
          <p:nvPr/>
        </p:nvSpPr>
        <p:spPr>
          <a:xfrm>
            <a:off x="447560" y="1768259"/>
            <a:ext cx="11314379" cy="4654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  <a:tabLst>
                <a:tab pos="615935" algn="l"/>
                <a:tab pos="1145089" algn="l"/>
              </a:tabLst>
            </a:pPr>
            <a:r>
              <a:rPr lang="en-US" sz="2000" dirty="0">
                <a:latin typeface="+mj-lt"/>
              </a:rPr>
              <a:t>Filter </a:t>
            </a:r>
            <a:r>
              <a:rPr lang="en-US" sz="2000" dirty="0" err="1">
                <a:latin typeface="+mj-lt"/>
              </a:rPr>
              <a:t>morfologis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adalah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operasi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pengolahan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citra</a:t>
            </a:r>
            <a:r>
              <a:rPr lang="en-US" sz="2000" dirty="0">
                <a:latin typeface="+mj-lt"/>
              </a:rPr>
              <a:t> yang </a:t>
            </a:r>
            <a:r>
              <a:rPr lang="en-US" sz="2000" dirty="0" err="1">
                <a:latin typeface="+mj-lt"/>
              </a:rPr>
              <a:t>banyak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digunakan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untuk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pembersihan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citra</a:t>
            </a:r>
            <a:r>
              <a:rPr lang="en-US" sz="2000" dirty="0">
                <a:latin typeface="+mj-lt"/>
              </a:rPr>
              <a:t> digital </a:t>
            </a:r>
            <a:r>
              <a:rPr lang="en-US" sz="2000" dirty="0" err="1">
                <a:latin typeface="+mj-lt"/>
              </a:rPr>
              <a:t>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juga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analisis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citra</a:t>
            </a:r>
            <a:r>
              <a:rPr lang="en-US" sz="2000" dirty="0">
                <a:latin typeface="+mj-lt"/>
              </a:rPr>
              <a:t> digital.</a:t>
            </a:r>
          </a:p>
          <a:p>
            <a:pPr marL="380990" indent="-380990">
              <a:buFont typeface="Arial" panose="020B0604020202020204" pitchFamily="34" charset="0"/>
              <a:buChar char="•"/>
              <a:tabLst>
                <a:tab pos="615935" algn="l"/>
                <a:tab pos="1145089" algn="l"/>
              </a:tabLst>
            </a:pPr>
            <a:r>
              <a:rPr lang="en-US" sz="2000" dirty="0">
                <a:latin typeface="+mj-lt"/>
              </a:rPr>
              <a:t>Proses filter </a:t>
            </a:r>
            <a:r>
              <a:rPr lang="en-US" sz="2000" dirty="0" err="1">
                <a:latin typeface="+mj-lt"/>
              </a:rPr>
              <a:t>morfologis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sama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seperti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konvolusi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dimana</a:t>
            </a:r>
            <a:r>
              <a:rPr lang="en-US" sz="2000" dirty="0">
                <a:latin typeface="+mj-lt"/>
              </a:rPr>
              <a:t> mask </a:t>
            </a:r>
            <a:r>
              <a:rPr lang="en-US" sz="2000" dirty="0" err="1">
                <a:latin typeface="+mj-lt"/>
              </a:rPr>
              <a:t>dalam</a:t>
            </a:r>
            <a:r>
              <a:rPr lang="en-US" sz="2000" dirty="0">
                <a:latin typeface="+mj-lt"/>
              </a:rPr>
              <a:t> filter </a:t>
            </a:r>
            <a:r>
              <a:rPr lang="en-US" sz="2000" dirty="0" err="1">
                <a:latin typeface="+mj-lt"/>
              </a:rPr>
              <a:t>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disebut</a:t>
            </a:r>
            <a:r>
              <a:rPr lang="en-US" sz="2000" dirty="0"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structuring element</a:t>
            </a:r>
            <a:r>
              <a:rPr lang="en-US" sz="2000" dirty="0">
                <a:latin typeface="+mj-lt"/>
              </a:rPr>
              <a:t>.</a:t>
            </a: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+mj-lt"/>
              </a:rPr>
              <a:t>Dua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operasi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dasar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:</a:t>
            </a: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+mj-lt"/>
              </a:rPr>
              <a:t>Erosi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: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menipiskan</a:t>
            </a:r>
            <a:endParaRPr lang="en-US" sz="2000" dirty="0">
              <a:solidFill>
                <a:prstClr val="black"/>
              </a:solidFill>
              <a:latin typeface="+mj-lt"/>
              <a:sym typeface="Wingdings" pitchFamily="2" charset="2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+mj-lt"/>
              </a:rPr>
              <a:t>Dilasi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: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menebalkan</a:t>
            </a: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latin typeface="+mj-lt"/>
              </a:rPr>
              <a:t>Operasi</a:t>
            </a:r>
            <a:r>
              <a:rPr lang="en-US" sz="20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+mj-lt"/>
              </a:rPr>
              <a:t>gabungan</a:t>
            </a:r>
            <a:endParaRPr lang="en-US" sz="2000" dirty="0">
              <a:solidFill>
                <a:prstClr val="black"/>
              </a:solidFill>
              <a:latin typeface="+mj-lt"/>
            </a:endParaRP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black"/>
                </a:solidFill>
                <a:latin typeface="+mj-lt"/>
              </a:rPr>
              <a:t>Opening : erosi → dilasi</a:t>
            </a:r>
          </a:p>
          <a:p>
            <a:pPr marL="990575" lvl="1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black"/>
                </a:solidFill>
                <a:latin typeface="+mj-lt"/>
              </a:rPr>
              <a:t>Closing: dilasi </a:t>
            </a:r>
            <a:r>
              <a:rPr lang="it-IT" sz="2000" dirty="0">
                <a:solidFill>
                  <a:prstClr val="black"/>
                </a:solidFill>
              </a:rPr>
              <a:t>→</a:t>
            </a:r>
            <a:r>
              <a:rPr lang="it-IT" sz="2000" dirty="0">
                <a:solidFill>
                  <a:prstClr val="black"/>
                </a:solidFill>
                <a:latin typeface="+mj-lt"/>
              </a:rPr>
              <a:t> erosi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+mj-lt"/>
              </a:rPr>
              <a:t>Structure Element: Box, Plus, Cross, Dot, Square, Custom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</a:rPr>
              <a:t>Sebelum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operasi</a:t>
            </a:r>
            <a:r>
              <a:rPr lang="en-US" sz="2000" dirty="0">
                <a:solidFill>
                  <a:prstClr val="black"/>
                </a:solidFill>
              </a:rPr>
              <a:t>, s</a:t>
            </a:r>
            <a:r>
              <a:rPr lang="id-ID" sz="2000" dirty="0"/>
              <a:t>ebaiknya citra digital dikonversikan dulu ke biner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3338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5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Contoh Operasi Erosi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91141"/>
            <a:ext cx="7188199" cy="46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5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4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Contoh Operasi Dilasi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72008"/>
            <a:ext cx="7188199" cy="45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6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Fungsi Erosi - Dilasi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98964"/>
            <a:ext cx="7188199" cy="44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87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ertemuan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pPr marL="380990" indent="-380990">
              <a:tabLst>
                <a:tab pos="615935" algn="l"/>
                <a:tab pos="1145089" algn="l"/>
              </a:tabLst>
            </a:pPr>
            <a:r>
              <a:rPr lang="en-US" sz="2133" dirty="0" err="1"/>
              <a:t>Kembangkan</a:t>
            </a:r>
            <a:r>
              <a:rPr lang="en-US" sz="2133" dirty="0"/>
              <a:t> program yang </a:t>
            </a:r>
            <a:r>
              <a:rPr lang="en-US" sz="2133" dirty="0" err="1"/>
              <a:t>telah</a:t>
            </a:r>
            <a:r>
              <a:rPr lang="en-US" sz="2133" dirty="0"/>
              <a:t> </a:t>
            </a:r>
            <a:r>
              <a:rPr lang="en-US" sz="2133" dirty="0" err="1"/>
              <a:t>dibuat</a:t>
            </a:r>
            <a:r>
              <a:rPr lang="en-US" sz="2133" dirty="0"/>
              <a:t> </a:t>
            </a:r>
            <a:r>
              <a:rPr lang="en-US" sz="2133" dirty="0" err="1"/>
              <a:t>sebelumnya</a:t>
            </a:r>
            <a:r>
              <a:rPr lang="en-US" sz="2133" dirty="0"/>
              <a:t> (</a:t>
            </a:r>
            <a:r>
              <a:rPr lang="en-US" sz="2133" dirty="0" err="1"/>
              <a:t>konvolusi</a:t>
            </a:r>
            <a:r>
              <a:rPr lang="en-US" sz="2133" dirty="0"/>
              <a:t>) </a:t>
            </a:r>
            <a:r>
              <a:rPr lang="en-US" sz="2133" dirty="0" err="1"/>
              <a:t>dengan</a:t>
            </a:r>
            <a:r>
              <a:rPr lang="en-US" sz="2133" dirty="0"/>
              <a:t> </a:t>
            </a:r>
            <a:r>
              <a:rPr lang="en-US" sz="2133" dirty="0" err="1"/>
              <a:t>menambahkan</a:t>
            </a:r>
            <a:r>
              <a:rPr lang="en-US" sz="2133" dirty="0"/>
              <a:t> </a:t>
            </a:r>
            <a:r>
              <a:rPr lang="en-US" sz="2133" dirty="0" err="1"/>
              <a:t>fitur</a:t>
            </a:r>
            <a:r>
              <a:rPr lang="en-US" sz="2133" dirty="0"/>
              <a:t>:</a:t>
            </a:r>
            <a:br>
              <a:rPr lang="en-US" sz="2133" dirty="0"/>
            </a:br>
            <a:r>
              <a:rPr lang="en-US" sz="2133" dirty="0"/>
              <a:t>Filtering</a:t>
            </a:r>
          </a:p>
          <a:p>
            <a:pPr marL="990575" lvl="1" indent="-380990">
              <a:tabLst>
                <a:tab pos="615935" algn="l"/>
                <a:tab pos="1145089" algn="l"/>
              </a:tabLst>
            </a:pPr>
            <a:r>
              <a:rPr lang="en-US" sz="2133" dirty="0"/>
              <a:t>Median</a:t>
            </a:r>
          </a:p>
          <a:p>
            <a:pPr marL="990575" lvl="1" indent="-380990">
              <a:tabLst>
                <a:tab pos="615935" algn="l"/>
                <a:tab pos="1145089" algn="l"/>
              </a:tabLst>
            </a:pPr>
            <a:r>
              <a:rPr lang="en-US" sz="2133" dirty="0"/>
              <a:t>Averaging</a:t>
            </a:r>
          </a:p>
          <a:p>
            <a:pPr marL="990575" lvl="1" indent="-380990">
              <a:tabLst>
                <a:tab pos="615935" algn="l"/>
                <a:tab pos="1145089" algn="l"/>
              </a:tabLst>
            </a:pPr>
            <a:r>
              <a:rPr lang="en-US" sz="2133" dirty="0"/>
              <a:t>Minimum</a:t>
            </a:r>
          </a:p>
          <a:p>
            <a:pPr marL="990575" lvl="1" indent="-380990">
              <a:tabLst>
                <a:tab pos="615935" algn="l"/>
                <a:tab pos="1145089" algn="l"/>
              </a:tabLst>
            </a:pPr>
            <a:r>
              <a:rPr lang="en-US" sz="2133" dirty="0"/>
              <a:t>Maximum</a:t>
            </a:r>
          </a:p>
          <a:p>
            <a:pPr marL="380990" lvl="1">
              <a:tabLst>
                <a:tab pos="615935" algn="l"/>
                <a:tab pos="1145089" algn="l"/>
              </a:tabLst>
            </a:pPr>
            <a:r>
              <a:rPr lang="en-US" sz="2133" dirty="0"/>
              <a:t>Morphological Filtering</a:t>
            </a:r>
          </a:p>
          <a:p>
            <a:pPr marL="990575" lvl="1" indent="-380990">
              <a:tabLst>
                <a:tab pos="615935" algn="l"/>
                <a:tab pos="1145089" algn="l"/>
              </a:tabLst>
            </a:pPr>
            <a:r>
              <a:rPr lang="en-US" sz="2133" dirty="0" err="1"/>
              <a:t>Erosi</a:t>
            </a:r>
            <a:r>
              <a:rPr lang="en-US" sz="2133" dirty="0"/>
              <a:t> dan </a:t>
            </a:r>
            <a:r>
              <a:rPr lang="en-US" sz="2133" dirty="0" err="1"/>
              <a:t>Dilasi</a:t>
            </a:r>
            <a:r>
              <a:rPr lang="en-US" sz="2133" dirty="0"/>
              <a:t> </a:t>
            </a:r>
            <a:r>
              <a:rPr lang="en-US" sz="2133" dirty="0" err="1"/>
              <a:t>satu</a:t>
            </a:r>
            <a:r>
              <a:rPr lang="en-US" sz="2133" dirty="0"/>
              <a:t> structure </a:t>
            </a:r>
            <a:r>
              <a:rPr lang="en-US" sz="2133" dirty="0" err="1"/>
              <a:t>dengan</a:t>
            </a:r>
            <a:r>
              <a:rPr lang="en-US" sz="2133" dirty="0"/>
              <a:t> </a:t>
            </a:r>
            <a:r>
              <a:rPr lang="en-US" sz="2133" dirty="0" err="1"/>
              <a:t>berbagai</a:t>
            </a:r>
            <a:r>
              <a:rPr lang="en-US" sz="2133" dirty="0"/>
              <a:t> </a:t>
            </a:r>
            <a:r>
              <a:rPr lang="en-US" sz="2133" dirty="0" err="1"/>
              <a:t>macam</a:t>
            </a:r>
            <a:r>
              <a:rPr lang="en-US" sz="2133" dirty="0"/>
              <a:t> Structure Element</a:t>
            </a:r>
          </a:p>
          <a:p>
            <a:pPr marL="0" lvl="1">
              <a:tabLst>
                <a:tab pos="1145089" algn="l"/>
              </a:tabLst>
            </a:pPr>
            <a:endParaRPr lang="en-US" sz="2133" dirty="0"/>
          </a:p>
          <a:p>
            <a:pPr marL="0" lvl="1" indent="0">
              <a:buNone/>
              <a:tabLst>
                <a:tab pos="1145089" algn="l"/>
              </a:tabLst>
            </a:pPr>
            <a:r>
              <a:rPr lang="id-ID" sz="2133" dirty="0"/>
              <a:t>Kirim</a:t>
            </a:r>
            <a:r>
              <a:rPr lang="en-US" sz="2133" dirty="0"/>
              <a:t> </a:t>
            </a:r>
            <a:r>
              <a:rPr lang="en-US" sz="2133" dirty="0" err="1"/>
              <a:t>ke</a:t>
            </a:r>
            <a:r>
              <a:rPr lang="en-US" sz="2133" dirty="0"/>
              <a:t> </a:t>
            </a:r>
            <a:r>
              <a:rPr lang="id-ID" sz="2133" dirty="0"/>
              <a:t>LINE @fatanisti</a:t>
            </a:r>
            <a:endParaRPr lang="en-US" sz="2133" dirty="0"/>
          </a:p>
          <a:p>
            <a:pPr marL="0" lvl="1" indent="0">
              <a:buNone/>
              <a:tabLst>
                <a:tab pos="1145089" algn="l"/>
              </a:tabLst>
            </a:pPr>
            <a:endParaRPr lang="id-ID" sz="2133" dirty="0"/>
          </a:p>
          <a:p>
            <a:pPr marL="0" lvl="1" indent="0">
              <a:buNone/>
              <a:tabLst>
                <a:tab pos="1145089" algn="l"/>
              </a:tabLst>
            </a:pPr>
            <a:r>
              <a:rPr lang="en-US" sz="2133" dirty="0"/>
              <a:t>Batas </a:t>
            </a:r>
            <a:r>
              <a:rPr lang="en-US" sz="2133" dirty="0" err="1"/>
              <a:t>pengumpulan</a:t>
            </a:r>
            <a:r>
              <a:rPr lang="en-US" sz="2133" dirty="0"/>
              <a:t>: </a:t>
            </a:r>
            <a:r>
              <a:rPr lang="id-ID" sz="2133" dirty="0"/>
              <a:t>Minggu</a:t>
            </a:r>
            <a:r>
              <a:rPr lang="en-US" sz="2133" dirty="0"/>
              <a:t>, </a:t>
            </a:r>
            <a:r>
              <a:rPr lang="id-ID" sz="2133" dirty="0"/>
              <a:t>31</a:t>
            </a:r>
            <a:r>
              <a:rPr lang="en-US" sz="2133" dirty="0"/>
              <a:t> </a:t>
            </a:r>
            <a:r>
              <a:rPr lang="id-ID" sz="2133" dirty="0"/>
              <a:t>Maret 2019 pukul 23.59 WIB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90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BDB35-D3BA-44D9-BBA8-55E6048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PPT BISA DIUNDUH DI: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847BF-578F-486A-9C44-6672791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https://github.com/fatanisti/MateriPACD</a:t>
            </a:r>
          </a:p>
        </p:txBody>
      </p:sp>
    </p:spTree>
    <p:extLst>
      <p:ext uri="{BB962C8B-B14F-4D97-AF65-F5344CB8AC3E}">
        <p14:creationId xmlns:p14="http://schemas.microsoft.com/office/powerpoint/2010/main" val="63601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d-ID" dirty="0"/>
              <a:t>Kali ini tidak ada pengecekan satu-satu seperti biasa. Cukup berbagi kendala yang dihadapi dalam pembuatan tugas saja.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noProof="1"/>
              <a:t>Seluruh praktikan sudah menyelesaikan dan MENGUMPULKAN tugas dari pertemuan sebelumnya</a:t>
            </a:r>
            <a:endParaRPr lang="en-ZA" noProof="1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C1EE4BB-30CE-45A4-8367-FC26CE31DF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515" r="22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732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#3: LET’s RULE THE AREA!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58618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id-ID" sz="1800" dirty="0">
                <a:solidFill>
                  <a:srgbClr val="000000"/>
                </a:solidFill>
              </a:rPr>
              <a:t>Another ‘Painful’ Supplements yet important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484210-6F3D-498B-AF79-8BD921FF8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/>
          </a:blip>
          <a:srcRect r="39171" b="2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971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111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5882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Pengolahan Citra Berbasis Area: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Tanpa Mask – Filtering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060" y="946182"/>
            <a:ext cx="3425957" cy="4965154"/>
          </a:xfrm>
          <a:prstGeom prst="rect">
            <a:avLst/>
          </a:prstGeom>
          <a:noFill/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387515" y="2022601"/>
            <a:ext cx="7161017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1460" indent="-341460" algn="l" defTabSz="9105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830" indent="-284550" algn="l" defTabSz="9105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8199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3479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8759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4039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9318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4598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878" indent="-227640" algn="l" defTabSz="9105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90000"/>
              </a:lnSpc>
            </a:pPr>
            <a:r>
              <a:rPr lang="en-US" sz="2000"/>
              <a:t>Median Filtering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Menghilangkan</a:t>
            </a:r>
            <a:r>
              <a:rPr lang="en-US" sz="2000" dirty="0"/>
              <a:t> impulse noise (</a:t>
            </a:r>
            <a:r>
              <a:rPr lang="en-US" sz="2000"/>
              <a:t>bedakan</a:t>
            </a:r>
            <a:r>
              <a:rPr lang="en-US" sz="2000" dirty="0"/>
              <a:t> </a:t>
            </a:r>
            <a:r>
              <a:rPr lang="en-US" sz="2000"/>
              <a:t>dengan</a:t>
            </a:r>
            <a:r>
              <a:rPr lang="en-US" sz="2000" dirty="0"/>
              <a:t> Gaussian Noise yang </a:t>
            </a:r>
            <a:r>
              <a:rPr lang="en-US" sz="2000"/>
              <a:t>dapat</a:t>
            </a:r>
            <a:r>
              <a:rPr lang="en-US" sz="2000" dirty="0"/>
              <a:t> </a:t>
            </a:r>
            <a:r>
              <a:rPr lang="en-US" sz="2000"/>
              <a:t>dihilangkan</a:t>
            </a:r>
            <a:r>
              <a:rPr lang="en-US" sz="2000" dirty="0"/>
              <a:t> </a:t>
            </a:r>
            <a:r>
              <a:rPr lang="en-US" sz="2000"/>
              <a:t>dengan</a:t>
            </a:r>
            <a:r>
              <a:rPr lang="en-US" sz="2000" dirty="0"/>
              <a:t> Low-pass filter)</a:t>
            </a:r>
            <a:endParaRPr lang="en-US" sz="200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Impulse noise has a number of pixels that have </a:t>
            </a:r>
            <a:r>
              <a:rPr lang="en-US" sz="2000"/>
              <a:t>conspicuosly</a:t>
            </a:r>
            <a:r>
              <a:rPr lang="en-US" sz="2000" dirty="0"/>
              <a:t> wrong intensities like 0 or 255</a:t>
            </a:r>
            <a:endParaRPr lang="en-US" sz="200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Apakah</a:t>
            </a:r>
            <a:r>
              <a:rPr lang="en-US" sz="2000" dirty="0"/>
              <a:t> </a:t>
            </a:r>
            <a:r>
              <a:rPr lang="en-US" sz="2000"/>
              <a:t>nilai</a:t>
            </a:r>
            <a:r>
              <a:rPr lang="en-US" sz="2000" dirty="0"/>
              <a:t> pixel </a:t>
            </a:r>
            <a:r>
              <a:rPr lang="en-US" sz="2000"/>
              <a:t>bisa</a:t>
            </a:r>
            <a:r>
              <a:rPr lang="en-US" sz="2000" dirty="0"/>
              <a:t> </a:t>
            </a:r>
            <a:r>
              <a:rPr lang="en-US" sz="2000"/>
              <a:t>tidak</a:t>
            </a:r>
            <a:r>
              <a:rPr lang="en-US" sz="2000" dirty="0"/>
              <a:t> </a:t>
            </a:r>
            <a:r>
              <a:rPr lang="en-US" sz="2000"/>
              <a:t>bulat</a:t>
            </a:r>
            <a:r>
              <a:rPr lang="en-US" sz="2000" dirty="0"/>
              <a:t>?</a:t>
            </a:r>
            <a:endParaRPr lang="en-US" sz="2000"/>
          </a:p>
          <a:p>
            <a:pPr indent="-228600" defTabSz="914400">
              <a:lnSpc>
                <a:spcPct val="90000"/>
              </a:lnSpc>
            </a:pPr>
            <a:r>
              <a:rPr lang="en-US" sz="2000"/>
              <a:t>Averaging Filter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Mengganti</a:t>
            </a:r>
            <a:r>
              <a:rPr lang="en-US" sz="2000" dirty="0"/>
              <a:t> </a:t>
            </a:r>
            <a:r>
              <a:rPr lang="en-US" sz="2000"/>
              <a:t>nilai</a:t>
            </a:r>
            <a:r>
              <a:rPr lang="en-US" sz="2000" dirty="0"/>
              <a:t> </a:t>
            </a:r>
            <a:r>
              <a:rPr lang="en-US" sz="2000"/>
              <a:t>piksel</a:t>
            </a:r>
            <a:r>
              <a:rPr lang="en-US" sz="2000" dirty="0"/>
              <a:t> </a:t>
            </a:r>
            <a:r>
              <a:rPr lang="en-US" sz="2000"/>
              <a:t>fokus</a:t>
            </a:r>
            <a:r>
              <a:rPr lang="en-US" sz="2000" dirty="0"/>
              <a:t> </a:t>
            </a:r>
            <a:r>
              <a:rPr lang="en-US" sz="2000"/>
              <a:t>dengan</a:t>
            </a:r>
            <a:r>
              <a:rPr lang="en-US" sz="2000" dirty="0"/>
              <a:t> rata-rata </a:t>
            </a:r>
            <a:r>
              <a:rPr lang="en-US" sz="2000"/>
              <a:t>jumlah</a:t>
            </a:r>
            <a:r>
              <a:rPr lang="en-US" sz="2000" dirty="0"/>
              <a:t> </a:t>
            </a:r>
            <a:r>
              <a:rPr lang="en-US" sz="2000"/>
              <a:t>piksel</a:t>
            </a:r>
            <a:r>
              <a:rPr lang="en-US" sz="2000" dirty="0"/>
              <a:t> </a:t>
            </a:r>
            <a:r>
              <a:rPr lang="en-US" sz="2000"/>
              <a:t>dalam</a:t>
            </a:r>
            <a:r>
              <a:rPr lang="en-US" sz="2000" dirty="0"/>
              <a:t> window.</a:t>
            </a:r>
            <a:endParaRPr lang="en-US" sz="200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Algoritma</a:t>
            </a:r>
            <a:r>
              <a:rPr lang="en-US" sz="2000" dirty="0"/>
              <a:t> sorting yang </a:t>
            </a:r>
            <a:r>
              <a:rPr lang="en-US" sz="2000"/>
              <a:t>tepat</a:t>
            </a:r>
            <a:r>
              <a:rPr lang="en-US" sz="2000" dirty="0"/>
              <a:t>?</a:t>
            </a:r>
            <a:endParaRPr lang="en-US" sz="2000"/>
          </a:p>
          <a:p>
            <a:pPr indent="-228600" defTabSz="914400">
              <a:lnSpc>
                <a:spcPct val="90000"/>
              </a:lnSpc>
            </a:pPr>
            <a:r>
              <a:rPr lang="en-US" sz="2000"/>
              <a:t>Minimum/Maksimum Filter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Mengganti</a:t>
            </a:r>
            <a:r>
              <a:rPr lang="en-US" sz="2000" dirty="0"/>
              <a:t> </a:t>
            </a:r>
            <a:r>
              <a:rPr lang="en-US" sz="2000"/>
              <a:t>nilai</a:t>
            </a:r>
            <a:r>
              <a:rPr lang="en-US" sz="2000" dirty="0"/>
              <a:t> </a:t>
            </a:r>
            <a:r>
              <a:rPr lang="en-US" sz="2000"/>
              <a:t>piksel</a:t>
            </a:r>
            <a:r>
              <a:rPr lang="en-US" sz="2000" dirty="0"/>
              <a:t> </a:t>
            </a:r>
            <a:r>
              <a:rPr lang="en-US" sz="2000"/>
              <a:t>fokus</a:t>
            </a:r>
            <a:r>
              <a:rPr lang="en-US" sz="2000" dirty="0"/>
              <a:t> </a:t>
            </a:r>
            <a:r>
              <a:rPr lang="en-US" sz="2000"/>
              <a:t>dengan</a:t>
            </a:r>
            <a:r>
              <a:rPr lang="en-US" sz="2000" dirty="0"/>
              <a:t> </a:t>
            </a:r>
            <a:r>
              <a:rPr lang="en-US" sz="2000"/>
              <a:t>nilai</a:t>
            </a:r>
            <a:r>
              <a:rPr lang="en-US" sz="2000" dirty="0"/>
              <a:t> </a:t>
            </a:r>
            <a:r>
              <a:rPr lang="en-US" sz="2000"/>
              <a:t>piksel</a:t>
            </a:r>
            <a:r>
              <a:rPr lang="en-US" sz="2000" dirty="0"/>
              <a:t> minimum/</a:t>
            </a:r>
            <a:r>
              <a:rPr lang="en-US" sz="2000"/>
              <a:t>maksimum</a:t>
            </a:r>
            <a:r>
              <a:rPr lang="en-US" sz="2000" dirty="0"/>
              <a:t> </a:t>
            </a:r>
            <a:r>
              <a:rPr lang="en-US" sz="2000"/>
              <a:t>piksel</a:t>
            </a:r>
            <a:r>
              <a:rPr lang="en-US" sz="2000" dirty="0"/>
              <a:t> </a:t>
            </a:r>
            <a:r>
              <a:rPr lang="en-US" sz="2000"/>
              <a:t>sekitar</a:t>
            </a:r>
          </a:p>
        </p:txBody>
      </p:sp>
    </p:spTree>
    <p:extLst>
      <p:ext uri="{BB962C8B-B14F-4D97-AF65-F5344CB8AC3E}">
        <p14:creationId xmlns:p14="http://schemas.microsoft.com/office/powerpoint/2010/main" val="95630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0" y="165629"/>
            <a:ext cx="11624154" cy="6692371"/>
          </a:xfrm>
        </p:spPr>
      </p:pic>
    </p:spTree>
    <p:extLst>
      <p:ext uri="{BB962C8B-B14F-4D97-AF65-F5344CB8AC3E}">
        <p14:creationId xmlns:p14="http://schemas.microsoft.com/office/powerpoint/2010/main" val="111108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Area:</a:t>
            </a:r>
            <a:b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Tanpa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Mask – Filtering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9616" y="1417640"/>
            <a:ext cx="9552384" cy="54403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7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08" y="2120946"/>
            <a:ext cx="9552384" cy="40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Area:</a:t>
            </a:r>
            <a:b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Kode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3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3733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Averaging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9616" y="1417640"/>
            <a:ext cx="9552384" cy="54403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733" dirty="0"/>
          </a:p>
        </p:txBody>
      </p:sp>
      <p:sp>
        <p:nvSpPr>
          <p:cNvPr id="2" name="Rectangle 1"/>
          <p:cNvSpPr/>
          <p:nvPr/>
        </p:nvSpPr>
        <p:spPr>
          <a:xfrm>
            <a:off x="581192" y="1872457"/>
            <a:ext cx="9448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void Average(Form1 form, Operator m)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Bitmap b = (Bitmap)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this.bmpimg.Clone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Bitmap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(Bitmap)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b.Clone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b.LockBits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(new Rectangle(0, 0,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b.Width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ImageLockMode.ReadWrite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PixelFormat.Format24bppRgb);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BitmapData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bSrc.LockBits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(new Rectangle(0, 0,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bSrc.Width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bSrc.Height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ImageLockMode.ReadWrite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PixelFormat.Format24bppRgb);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stride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bmData.Stride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stride2 = stride * 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System.IntPtr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Scan0 = bmData.Scan0;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System.IntPtr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SrcScan0 = bmSrc.Scan0;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unsafe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byte* p = (byte*)(void*)Scan0;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byte*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(byte*)(void*)SrcScan0;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nOffset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stride + 6 -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b.Width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3;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nWidth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b.Width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nPixel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...     </a:t>
            </a:r>
          </a:p>
        </p:txBody>
      </p:sp>
    </p:spTree>
    <p:extLst>
      <p:ext uri="{BB962C8B-B14F-4D97-AF65-F5344CB8AC3E}">
        <p14:creationId xmlns:p14="http://schemas.microsoft.com/office/powerpoint/2010/main" val="3586841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Widescreen</PresentationFormat>
  <Paragraphs>98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Courier New</vt:lpstr>
      <vt:lpstr>Tahoma</vt:lpstr>
      <vt:lpstr>Office Theme</vt:lpstr>
      <vt:lpstr>Pertemuan KeLIMA</vt:lpstr>
      <vt:lpstr>PPT BISA DIUNDUH DI:</vt:lpstr>
      <vt:lpstr>PASTIKAN</vt:lpstr>
      <vt:lpstr>#3: LET’s RULE THE AREA! (Part 2)</vt:lpstr>
      <vt:lpstr>Pengolahan Citra Berbasis Area</vt:lpstr>
      <vt:lpstr>Pengolahan Citra Berbasis Area: Tanpa Mask – Filtering</vt:lpstr>
      <vt:lpstr>PowerPoint Presentation</vt:lpstr>
      <vt:lpstr>Pengolahan Citra Berbasis Area: Tanpa Mask – Filtering</vt:lpstr>
      <vt:lpstr>Pengolahan Citra Berbasis Area: Kode untuk Averaging</vt:lpstr>
      <vt:lpstr>Pengolahan Citra Berbasis Area: Kode untuk Averaging</vt:lpstr>
      <vt:lpstr>Pengolahan Citra Berbasis Area: Morphological Filtering</vt:lpstr>
      <vt:lpstr>Contoh Operasi Erosi</vt:lpstr>
      <vt:lpstr>Contoh Operasi Dilasi</vt:lpstr>
      <vt:lpstr>Fungsi Erosi - Dilasi</vt:lpstr>
      <vt:lpstr>Tugas Pertemuan 05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2019-03-25T00:39:48Z</dcterms:created>
  <dcterms:modified xsi:type="dcterms:W3CDTF">2019-03-25T00:56:24Z</dcterms:modified>
</cp:coreProperties>
</file>